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18934113"/>
  <p:notesSz cx="18934113" cy="14630400"/>
  <p:embeddedFontLst>
    <p:embeddedFont>
      <p:font typeface="Arial Nova Light" panose="020B0304020202020204" pitchFamily="34" charset="0"/>
      <p:regular r:id="rId11"/>
      <p:italic r:id="rId12"/>
    </p:embeddedFon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Corben" panose="020B0604020202020204" charset="0"/>
      <p:regular r:id="rId17"/>
    </p:embeddedFont>
    <p:embeddedFont>
      <p:font typeface="Libre Baskerville" panose="02000000000000000000" pitchFamily="2" charset="0"/>
      <p:regular r:id="rId18"/>
      <p:bold r:id="rId19"/>
      <p:italic r:id="rId20"/>
    </p:embeddedFont>
    <p:embeddedFont>
      <p:font typeface="Nobile" panose="020B0604020202020204" charset="0"/>
      <p:regular r:id="rId2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D6F7"/>
    <a:srgbClr val="ED790E"/>
    <a:srgbClr val="1515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30" d="100"/>
          <a:sy n="30" d="100"/>
        </p:scale>
        <p:origin x="172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2356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6224D-6FC3-4C62-6FE8-AFD5684EC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11FD25-243A-36AB-7C46-D8369A666D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625B72-E6C9-D3E5-86B3-9C87C7045C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E25E2-7987-1F76-4E58-78575D01AF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79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D5BE2-8FD2-C8A7-CD44-10332675A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20AC72-68CC-7A46-F371-A3C2693480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2337AF-EBF5-D89C-B9B3-4E7543634D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94232-88E3-5368-EA70-B91F1DA840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006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6426A-967E-D78C-1A7F-75060DCFC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DF9D04-72C5-4253-68C8-C182B62F5C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CB0B82-9E2A-AFC3-C544-9D9F199CC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69B27-F5B1-4C21-5CC6-8D00124753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5181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F23B25-2DBC-96CF-B567-7D8B1B986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55939E-4146-4FDB-A345-C9C3E7C840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C67372-97AF-051F-26FA-72FABEA10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8C68B-7BB4-F3F4-E5EA-6EFE9FB03A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203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05907-B9BE-6386-5219-546938BF2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703298-D876-3AB1-F2BF-A0A0D6EB8B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8CCD63-DE07-9BCC-E7F2-0F2001AE95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DE459-429F-5215-7F48-653ED7AE0E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344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B22F0B-0F2A-83E0-F42F-EA76D43D3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A5E93A-96A4-E2FE-CAA6-A77819975D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68D376-38DE-9939-EE77-FB4EF076F8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D4FA8-2085-A96F-CCB6-81D4B31E08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59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6CC26-ADE1-0F4E-5DA6-B925FF21C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88EC71-4C35-2F45-946B-FD56792521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39D211-A3EB-7863-9A51-8158A3A541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F2E2E-3EF0-8DAC-3260-8598CEE392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25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071"/>
            <a:ext cx="14630400" cy="18931197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071"/>
            <a:ext cx="14630400" cy="18931197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0" y="1071"/>
            <a:ext cx="14630400" cy="18931197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1"/>
            <a:ext cx="14630400" cy="189311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39522" y="283380"/>
            <a:ext cx="11633478" cy="1636456"/>
          </a:xfrm>
          <a:prstGeom prst="rect">
            <a:avLst/>
          </a:prstGeom>
          <a:solidFill>
            <a:srgbClr val="000000">
              <a:alpha val="47000"/>
            </a:srgbClr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600"/>
              </a:lnSpc>
              <a:buNone/>
            </a:pPr>
            <a:r>
              <a:rPr lang="en-US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Ansible-vault, </a:t>
            </a:r>
            <a:r>
              <a:rPr lang="en-US" sz="4800" dirty="0" err="1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Tranque</a:t>
            </a:r>
            <a:r>
              <a:rPr lang="en-US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4800" dirty="0" err="1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suas</a:t>
            </a:r>
            <a:r>
              <a:rPr lang="en-US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4800" dirty="0" err="1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Senhas</a:t>
            </a:r>
            <a:r>
              <a:rPr lang="en-US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antes que </a:t>
            </a:r>
            <a:r>
              <a:rPr lang="en-US" sz="4800" dirty="0" err="1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Elas</a:t>
            </a:r>
            <a:r>
              <a:rPr lang="en-US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4800" dirty="0" err="1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Fujam</a:t>
            </a:r>
            <a:r>
              <a:rPr lang="en-US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!</a:t>
            </a:r>
            <a:endParaRPr lang="pt-BR" sz="4800" dirty="0">
              <a:solidFill>
                <a:srgbClr val="5CD6F7"/>
              </a:solidFill>
              <a:latin typeface="Libre Baskerville" pitchFamily="34" charset="0"/>
              <a:ea typeface="Libre Baskerville" pitchFamily="34" charset="-122"/>
              <a:cs typeface="Libre Baskerville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939522" y="2243319"/>
            <a:ext cx="12751356" cy="1288580"/>
          </a:xfrm>
          <a:prstGeom prst="rect">
            <a:avLst/>
          </a:prstGeom>
          <a:solidFill>
            <a:srgbClr val="000000">
              <a:alpha val="47000"/>
            </a:srgbClr>
          </a:soli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O Ansible, um poderoso motor de automação, é frequentemente usado para gerenciar servidores e aplicações. Mas, </a:t>
            </a:r>
            <a:r>
              <a:rPr lang="en-US" sz="32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devemos</a:t>
            </a:r>
            <a:r>
              <a:rPr lang="en-US" sz="32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proteger</a:t>
            </a:r>
            <a:r>
              <a:rPr lang="en-US" sz="32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as credenciais de acesso, senhas e </a:t>
            </a:r>
            <a:r>
              <a:rPr lang="en-US" sz="32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chaves</a:t>
            </a:r>
            <a:r>
              <a:rPr lang="en-US" sz="32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3200" dirty="0">
              <a:latin typeface="Arial Nova Light" panose="020B03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358106" y="15779210"/>
            <a:ext cx="12751356" cy="1848390"/>
          </a:xfrm>
          <a:prstGeom prst="rect">
            <a:avLst/>
          </a:prstGeom>
          <a:solidFill>
            <a:srgbClr val="000000">
              <a:alpha val="47000"/>
            </a:srgbClr>
          </a:solidFill>
          <a:ln/>
        </p:spPr>
        <p:txBody>
          <a:bodyPr wrap="square" lIns="0" tIns="0" rIns="0" bIns="0" rtlCol="0" anchor="t"/>
          <a:lstStyle/>
          <a:p>
            <a:pPr>
              <a:lnSpc>
                <a:spcPts val="3350"/>
              </a:lnSpc>
            </a:pPr>
            <a:r>
              <a:rPr lang="en-US" sz="32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Sem medidas de segurança adequadas, suas credenciais podem ser expostas, tornando seu ambiente </a:t>
            </a:r>
            <a:r>
              <a:rPr lang="en-US" sz="32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vulnerável</a:t>
            </a:r>
            <a:r>
              <a:rPr lang="en-US" sz="32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a ataques. Aqui, exploraremos como o Ansible, junto com boas práticas de segurança, garante que suas senhas estejam seguras, protegendo seu </a:t>
            </a:r>
            <a:r>
              <a:rPr lang="en-US" sz="32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sistema</a:t>
            </a:r>
            <a:r>
              <a:rPr lang="en-US" sz="32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.</a:t>
            </a:r>
          </a:p>
        </p:txBody>
      </p:sp>
      <p:sp>
        <p:nvSpPr>
          <p:cNvPr id="7" name="Shape 4"/>
          <p:cNvSpPr/>
          <p:nvPr/>
        </p:nvSpPr>
        <p:spPr>
          <a:xfrm>
            <a:off x="786844" y="18110796"/>
            <a:ext cx="429458" cy="429408"/>
          </a:xfrm>
          <a:prstGeom prst="roundRect">
            <a:avLst>
              <a:gd name="adj" fmla="val 21292304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84" y="18194616"/>
            <a:ext cx="414218" cy="41416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358106" y="18166997"/>
            <a:ext cx="4178498" cy="469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Ronaldo Wanzeller</a:t>
            </a:r>
            <a:endParaRPr lang="en-US" sz="2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8355B2-9049-566B-8395-C92A7B906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64F9A51B-76BE-4652-D488-B13DBD087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1"/>
            <a:ext cx="14630400" cy="18931197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2C86F9E7-E615-CADC-2B10-CD9FF0EAF80B}"/>
              </a:ext>
            </a:extLst>
          </p:cNvPr>
          <p:cNvSpPr/>
          <p:nvPr/>
        </p:nvSpPr>
        <p:spPr>
          <a:xfrm>
            <a:off x="0" y="1071"/>
            <a:ext cx="14630400" cy="18931197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9317A26-5946-2080-043F-EF89E22E2523}"/>
              </a:ext>
            </a:extLst>
          </p:cNvPr>
          <p:cNvSpPr/>
          <p:nvPr/>
        </p:nvSpPr>
        <p:spPr>
          <a:xfrm>
            <a:off x="939522" y="283380"/>
            <a:ext cx="12293878" cy="935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en-US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</a:rPr>
              <a:t>Bem</a:t>
            </a:r>
            <a:r>
              <a:rPr lang="en-US" sz="525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</a:rPr>
              <a:t> </a:t>
            </a:r>
            <a:r>
              <a:rPr lang="en-US" sz="5250" dirty="0" err="1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</a:rPr>
              <a:t>vindo</a:t>
            </a:r>
            <a:r>
              <a:rPr lang="en-US" sz="525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</a:rPr>
              <a:t> ao </a:t>
            </a:r>
            <a:r>
              <a:rPr lang="en-US" sz="5250" dirty="0" err="1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</a:rPr>
              <a:t>cofre</a:t>
            </a:r>
            <a:r>
              <a:rPr lang="en-US" sz="525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</a:rPr>
              <a:t> do Ansible</a:t>
            </a:r>
            <a:endParaRPr lang="en-US" sz="5250" dirty="0">
              <a:solidFill>
                <a:srgbClr val="5CD6F7"/>
              </a:solidFill>
              <a:highlight>
                <a:srgbClr val="000000"/>
              </a:highlight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750A4CD-AF26-697E-8042-07FC1E75856F}"/>
              </a:ext>
            </a:extLst>
          </p:cNvPr>
          <p:cNvSpPr/>
          <p:nvPr/>
        </p:nvSpPr>
        <p:spPr>
          <a:xfrm>
            <a:off x="939522" y="2047083"/>
            <a:ext cx="12751356" cy="34901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Um guia prático e divertido sobre como proteger seus preciosos segredos antes que eles saiam correndo por aí. Prepare-se para mergulhar no mágico (e ligeiramente paranoico) mundo do Ansible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Vault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, onde cada senha é guardada a sete chaves (ou, no nosso caso, criptografada com AES256) e ninguém precisa ficar arrancando os cabelos só porque deixou a senha do banco em texto puro no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Git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!</a:t>
            </a: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35B903E7-9267-43E6-8D16-3A8DE5293F81}"/>
              </a:ext>
            </a:extLst>
          </p:cNvPr>
          <p:cNvSpPr/>
          <p:nvPr/>
        </p:nvSpPr>
        <p:spPr>
          <a:xfrm>
            <a:off x="786844" y="18110796"/>
            <a:ext cx="429458" cy="429408"/>
          </a:xfrm>
          <a:prstGeom prst="roundRect">
            <a:avLst>
              <a:gd name="adj" fmla="val 21292304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2AD5EB0E-EADB-EFC9-4CA3-7B0BB004B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84" y="18194616"/>
            <a:ext cx="414218" cy="414169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204B83DD-D5F9-B5E6-3D63-15E373E9B0A3}"/>
              </a:ext>
            </a:extLst>
          </p:cNvPr>
          <p:cNvSpPr/>
          <p:nvPr/>
        </p:nvSpPr>
        <p:spPr>
          <a:xfrm>
            <a:off x="1358106" y="18166997"/>
            <a:ext cx="4178498" cy="469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Ronaldo Wanzeller</a:t>
            </a:r>
            <a:endParaRPr lang="en-US" sz="26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0EF5820-386B-9D89-F963-BE7510654D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1378" y="6650205"/>
            <a:ext cx="9727622" cy="848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82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AFC13-B831-6C79-554C-3892574EA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F251342-AD02-2F37-77AB-619CB5585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1"/>
            <a:ext cx="14630400" cy="18931197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A148F58C-F59D-97AE-9480-BBF37A306981}"/>
              </a:ext>
            </a:extLst>
          </p:cNvPr>
          <p:cNvSpPr/>
          <p:nvPr/>
        </p:nvSpPr>
        <p:spPr>
          <a:xfrm>
            <a:off x="0" y="1071"/>
            <a:ext cx="14630400" cy="18931197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6FDFBE73-EC3C-0B21-D604-AB40F8031310}"/>
              </a:ext>
            </a:extLst>
          </p:cNvPr>
          <p:cNvSpPr/>
          <p:nvPr/>
        </p:nvSpPr>
        <p:spPr>
          <a:xfrm>
            <a:off x="939522" y="283380"/>
            <a:ext cx="12751356" cy="1677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pt-BR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Por que Diabos Você Precisa de um "Cofre"?</a:t>
            </a: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3BE6FB91-E76D-C0EE-9478-3658A87DB127}"/>
              </a:ext>
            </a:extLst>
          </p:cNvPr>
          <p:cNvSpPr/>
          <p:nvPr/>
        </p:nvSpPr>
        <p:spPr>
          <a:xfrm>
            <a:off x="939522" y="2595727"/>
            <a:ext cx="13169940" cy="2807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Imagine aquela cena de filme de comédia em que alguém escreve a senha do Wi-Fi no quadro da sala de aula e, de repente, toda a vizinhança está baixando a última série do momento usando seu roteador. Pois é, a mesma coisa pode acontecer se suas senhas e chaves de acesso ficarem dando sopa em arquivos YAML por aí.</a:t>
            </a: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F66A1FD3-FAD1-E3B1-D6FA-4A65474B0390}"/>
              </a:ext>
            </a:extLst>
          </p:cNvPr>
          <p:cNvSpPr/>
          <p:nvPr/>
        </p:nvSpPr>
        <p:spPr>
          <a:xfrm>
            <a:off x="1009193" y="7088600"/>
            <a:ext cx="12751356" cy="1288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É aí que o Ansible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Vault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entra em cena, todo pomposo, dizendo:</a:t>
            </a: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18408131-6AE4-49B7-0FD6-641A2FEFF3BB}"/>
              </a:ext>
            </a:extLst>
          </p:cNvPr>
          <p:cNvSpPr/>
          <p:nvPr/>
        </p:nvSpPr>
        <p:spPr>
          <a:xfrm>
            <a:off x="786844" y="18110796"/>
            <a:ext cx="429458" cy="429408"/>
          </a:xfrm>
          <a:prstGeom prst="roundRect">
            <a:avLst>
              <a:gd name="adj" fmla="val 21292304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E8186F3A-9C5D-2DD7-CC59-C12D03FEC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84" y="18194616"/>
            <a:ext cx="414218" cy="414169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15FD12B8-0CDE-AD3D-2FBE-FBCCAD2C5AC3}"/>
              </a:ext>
            </a:extLst>
          </p:cNvPr>
          <p:cNvSpPr/>
          <p:nvPr/>
        </p:nvSpPr>
        <p:spPr>
          <a:xfrm>
            <a:off x="1358106" y="18166997"/>
            <a:ext cx="4178498" cy="469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Ronaldo Wanzeller</a:t>
            </a:r>
            <a:endParaRPr lang="en-US" sz="2600" dirty="0"/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2CF9610B-8290-F958-7064-E8EDB294BA6A}"/>
              </a:ext>
            </a:extLst>
          </p:cNvPr>
          <p:cNvSpPr/>
          <p:nvPr/>
        </p:nvSpPr>
        <p:spPr>
          <a:xfrm>
            <a:off x="824428" y="10415419"/>
            <a:ext cx="12751356" cy="15979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Relaxa, confia em mim. Coloca esse segredinho aqui dentro do meu cofre e pronto. Ninguém nem vai saber que existe."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2505D720-9525-6DC7-49EA-66851190F28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896618" y="11754611"/>
            <a:ext cx="4552182" cy="4027990"/>
          </a:xfrm>
          <a:prstGeom prst="rect">
            <a:avLst/>
          </a:prstGeom>
          <a:solidFill>
            <a:srgbClr val="000000"/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4062712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E5612E-1087-AF5A-4D9E-60B67BC6E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6E9A4E0-FEA7-06FA-544E-587CA722D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1"/>
            <a:ext cx="14630400" cy="18931197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CF845050-A4C9-0B9C-1F35-17213202EA83}"/>
              </a:ext>
            </a:extLst>
          </p:cNvPr>
          <p:cNvSpPr/>
          <p:nvPr/>
        </p:nvSpPr>
        <p:spPr>
          <a:xfrm>
            <a:off x="0" y="0"/>
            <a:ext cx="14630400" cy="18931197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126DB1E-29A4-7BF0-6D3A-ABE93624957A}"/>
              </a:ext>
            </a:extLst>
          </p:cNvPr>
          <p:cNvSpPr/>
          <p:nvPr/>
        </p:nvSpPr>
        <p:spPr>
          <a:xfrm>
            <a:off x="939522" y="283380"/>
            <a:ext cx="12497078" cy="860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pt-BR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 fosse um reality show de segurança, esses comandos seriam os protagonistas. Eles fazem o "abre-te sésamo" e o "fecha-te sésamo" da sua infraestrutura.</a:t>
            </a: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4987AEBA-5464-DB20-992C-5D84645B8869}"/>
              </a:ext>
            </a:extLst>
          </p:cNvPr>
          <p:cNvSpPr/>
          <p:nvPr/>
        </p:nvSpPr>
        <p:spPr>
          <a:xfrm>
            <a:off x="786844" y="18110796"/>
            <a:ext cx="429458" cy="429408"/>
          </a:xfrm>
          <a:prstGeom prst="roundRect">
            <a:avLst>
              <a:gd name="adj" fmla="val 21292304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4FB01930-492C-1235-16B4-1DCCF0710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84" y="18194616"/>
            <a:ext cx="414218" cy="414169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2BF6333A-73DC-60B4-1677-976F7DABC8EE}"/>
              </a:ext>
            </a:extLst>
          </p:cNvPr>
          <p:cNvSpPr/>
          <p:nvPr/>
        </p:nvSpPr>
        <p:spPr>
          <a:xfrm>
            <a:off x="1358106" y="18166997"/>
            <a:ext cx="4178498" cy="469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Ronaldo Wanzeller</a:t>
            </a:r>
            <a:endParaRPr lang="en-US" sz="2600" dirty="0"/>
          </a:p>
        </p:txBody>
      </p:sp>
      <p:sp>
        <p:nvSpPr>
          <p:cNvPr id="15" name="Shape 2">
            <a:extLst>
              <a:ext uri="{FF2B5EF4-FFF2-40B4-BE49-F238E27FC236}">
                <a16:creationId xmlns:a16="http://schemas.microsoft.com/office/drawing/2014/main" id="{69252E7E-83EC-7BFF-8F8E-6DFB6DA3F6B1}"/>
              </a:ext>
            </a:extLst>
          </p:cNvPr>
          <p:cNvSpPr/>
          <p:nvPr/>
        </p:nvSpPr>
        <p:spPr>
          <a:xfrm>
            <a:off x="837922" y="8886858"/>
            <a:ext cx="604004" cy="603933"/>
          </a:xfrm>
          <a:prstGeom prst="roundRect">
            <a:avLst>
              <a:gd name="adj" fmla="val 18669"/>
            </a:avLst>
          </a:prstGeom>
          <a:solidFill>
            <a:srgbClr val="000000">
              <a:alpha val="54000"/>
            </a:srgbClr>
          </a:solidFill>
          <a:ln w="1524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45B0AD71-2635-C489-906A-F11F9EE6DBE1}"/>
              </a:ext>
            </a:extLst>
          </p:cNvPr>
          <p:cNvSpPr/>
          <p:nvPr/>
        </p:nvSpPr>
        <p:spPr>
          <a:xfrm>
            <a:off x="1055053" y="8987454"/>
            <a:ext cx="118943" cy="402622"/>
          </a:xfrm>
          <a:prstGeom prst="rect">
            <a:avLst/>
          </a:prstGeom>
          <a:solidFill>
            <a:srgbClr val="000000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3150" dirty="0">
                <a:solidFill>
                  <a:schemeClr val="bg1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3150" dirty="0">
              <a:solidFill>
                <a:schemeClr val="bg1"/>
              </a:solidFill>
            </a:endParaRPr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F5EEA343-88CC-93CC-B442-514A5D9519BA}"/>
              </a:ext>
            </a:extLst>
          </p:cNvPr>
          <p:cNvSpPr/>
          <p:nvPr/>
        </p:nvSpPr>
        <p:spPr>
          <a:xfrm>
            <a:off x="1608693" y="8886858"/>
            <a:ext cx="3199209" cy="419288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ansible-vault create</a:t>
            </a:r>
          </a:p>
        </p:txBody>
      </p:sp>
      <p:sp>
        <p:nvSpPr>
          <p:cNvPr id="18" name="Text 5">
            <a:extLst>
              <a:ext uri="{FF2B5EF4-FFF2-40B4-BE49-F238E27FC236}">
                <a16:creationId xmlns:a16="http://schemas.microsoft.com/office/drawing/2014/main" id="{5DB579A9-CD6D-F7F1-974A-3833409830BE}"/>
              </a:ext>
            </a:extLst>
          </p:cNvPr>
          <p:cNvSpPr/>
          <p:nvPr/>
        </p:nvSpPr>
        <p:spPr>
          <a:xfrm>
            <a:off x="1634093" y="9467100"/>
            <a:ext cx="3467576" cy="2577160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Cria um arquivo novo e já criptografado. Uso: ansible-vault create </a:t>
            </a:r>
            <a:r>
              <a:rPr lang="en-US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super_secreto.yaml</a:t>
            </a:r>
            <a:endParaRPr lang="en-US" sz="3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9" name="Shape 6">
            <a:extLst>
              <a:ext uri="{FF2B5EF4-FFF2-40B4-BE49-F238E27FC236}">
                <a16:creationId xmlns:a16="http://schemas.microsoft.com/office/drawing/2014/main" id="{E18B116A-E98B-D7CF-C70A-2A14282ADAD2}"/>
              </a:ext>
            </a:extLst>
          </p:cNvPr>
          <p:cNvSpPr/>
          <p:nvPr/>
        </p:nvSpPr>
        <p:spPr>
          <a:xfrm>
            <a:off x="5152469" y="9013858"/>
            <a:ext cx="604004" cy="603933"/>
          </a:xfrm>
          <a:prstGeom prst="roundRect">
            <a:avLst>
              <a:gd name="adj" fmla="val 18669"/>
            </a:avLst>
          </a:prstGeom>
          <a:solidFill>
            <a:srgbClr val="000000">
              <a:alpha val="54000"/>
            </a:srgbClr>
          </a:solidFill>
          <a:ln w="1524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0" name="Text 7">
            <a:extLst>
              <a:ext uri="{FF2B5EF4-FFF2-40B4-BE49-F238E27FC236}">
                <a16:creationId xmlns:a16="http://schemas.microsoft.com/office/drawing/2014/main" id="{848870B4-1EDF-D2C3-F0EF-E92344AA1B13}"/>
              </a:ext>
            </a:extLst>
          </p:cNvPr>
          <p:cNvSpPr/>
          <p:nvPr/>
        </p:nvSpPr>
        <p:spPr>
          <a:xfrm>
            <a:off x="5349399" y="9165254"/>
            <a:ext cx="210026" cy="402622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3150" dirty="0">
                <a:solidFill>
                  <a:schemeClr val="bg1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3150" dirty="0">
              <a:solidFill>
                <a:schemeClr val="bg1"/>
              </a:solidFill>
            </a:endParaRPr>
          </a:p>
        </p:txBody>
      </p:sp>
      <p:sp>
        <p:nvSpPr>
          <p:cNvPr id="21" name="Text 8">
            <a:extLst>
              <a:ext uri="{FF2B5EF4-FFF2-40B4-BE49-F238E27FC236}">
                <a16:creationId xmlns:a16="http://schemas.microsoft.com/office/drawing/2014/main" id="{C1274CFB-D56C-DBD4-E231-EB1DB1CD0567}"/>
              </a:ext>
            </a:extLst>
          </p:cNvPr>
          <p:cNvSpPr/>
          <p:nvPr/>
        </p:nvSpPr>
        <p:spPr>
          <a:xfrm>
            <a:off x="5966353" y="9064658"/>
            <a:ext cx="3199209" cy="419288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ansible-vault edit</a:t>
            </a:r>
            <a:endParaRPr lang="en-US" sz="2600" dirty="0"/>
          </a:p>
        </p:txBody>
      </p:sp>
      <p:sp>
        <p:nvSpPr>
          <p:cNvPr id="22" name="Text 9">
            <a:extLst>
              <a:ext uri="{FF2B5EF4-FFF2-40B4-BE49-F238E27FC236}">
                <a16:creationId xmlns:a16="http://schemas.microsoft.com/office/drawing/2014/main" id="{0CC7A70F-034D-9942-6BDC-0F26CD534D1A}"/>
              </a:ext>
            </a:extLst>
          </p:cNvPr>
          <p:cNvSpPr/>
          <p:nvPr/>
        </p:nvSpPr>
        <p:spPr>
          <a:xfrm>
            <a:off x="6024840" y="9644900"/>
            <a:ext cx="3656529" cy="3613900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Altere o arquivo criptografado sem precisar descreptografar "na mão". Uso: ansible-vault edit </a:t>
            </a:r>
            <a:r>
              <a:rPr lang="en-US" sz="3200" dirty="0" err="1">
                <a:solidFill>
                  <a:schemeClr val="bg1"/>
                </a:solidFill>
                <a:latin typeface="Arial Nova Light" panose="020B0304020202020204" pitchFamily="34" charset="0"/>
              </a:rPr>
              <a:t>super_secreto.yaml</a:t>
            </a:r>
            <a:endParaRPr lang="en-US" sz="3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3" name="Shape 10">
            <a:extLst>
              <a:ext uri="{FF2B5EF4-FFF2-40B4-BE49-F238E27FC236}">
                <a16:creationId xmlns:a16="http://schemas.microsoft.com/office/drawing/2014/main" id="{05D503E2-59A1-61F8-DA9F-5B96565F222B}"/>
              </a:ext>
            </a:extLst>
          </p:cNvPr>
          <p:cNvSpPr/>
          <p:nvPr/>
        </p:nvSpPr>
        <p:spPr>
          <a:xfrm>
            <a:off x="9492417" y="9420258"/>
            <a:ext cx="604004" cy="603933"/>
          </a:xfrm>
          <a:prstGeom prst="roundRect">
            <a:avLst>
              <a:gd name="adj" fmla="val 18669"/>
            </a:avLst>
          </a:prstGeom>
          <a:solidFill>
            <a:srgbClr val="000000">
              <a:alpha val="54000"/>
            </a:srgbClr>
          </a:solidFill>
          <a:ln w="1524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4" name="Text 11">
            <a:extLst>
              <a:ext uri="{FF2B5EF4-FFF2-40B4-BE49-F238E27FC236}">
                <a16:creationId xmlns:a16="http://schemas.microsoft.com/office/drawing/2014/main" id="{595AB2B0-CA8A-C1DA-EACD-315EE26A4E9E}"/>
              </a:ext>
            </a:extLst>
          </p:cNvPr>
          <p:cNvSpPr/>
          <p:nvPr/>
        </p:nvSpPr>
        <p:spPr>
          <a:xfrm>
            <a:off x="9681369" y="9546254"/>
            <a:ext cx="226100" cy="402622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3150" dirty="0">
                <a:solidFill>
                  <a:schemeClr val="bg1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3150" dirty="0">
              <a:solidFill>
                <a:schemeClr val="bg1"/>
              </a:solidFill>
            </a:endParaRPr>
          </a:p>
        </p:txBody>
      </p:sp>
      <p:sp>
        <p:nvSpPr>
          <p:cNvPr id="25" name="Text 12">
            <a:extLst>
              <a:ext uri="{FF2B5EF4-FFF2-40B4-BE49-F238E27FC236}">
                <a16:creationId xmlns:a16="http://schemas.microsoft.com/office/drawing/2014/main" id="{CFA8A39F-B003-2875-8D38-8CE006883E50}"/>
              </a:ext>
            </a:extLst>
          </p:cNvPr>
          <p:cNvSpPr/>
          <p:nvPr/>
        </p:nvSpPr>
        <p:spPr>
          <a:xfrm>
            <a:off x="10263187" y="9445659"/>
            <a:ext cx="4001097" cy="503218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ansible-vault encrypt</a:t>
            </a:r>
            <a:endParaRPr lang="en-US" sz="2600" dirty="0"/>
          </a:p>
        </p:txBody>
      </p:sp>
      <p:sp>
        <p:nvSpPr>
          <p:cNvPr id="26" name="Text 13">
            <a:extLst>
              <a:ext uri="{FF2B5EF4-FFF2-40B4-BE49-F238E27FC236}">
                <a16:creationId xmlns:a16="http://schemas.microsoft.com/office/drawing/2014/main" id="{D5CA8DAF-E4C9-3423-1773-7027D27C6812}"/>
              </a:ext>
            </a:extLst>
          </p:cNvPr>
          <p:cNvSpPr/>
          <p:nvPr/>
        </p:nvSpPr>
        <p:spPr>
          <a:xfrm>
            <a:off x="10302756" y="10182634"/>
            <a:ext cx="4149705" cy="3613899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square" lIns="0" tIns="0" rIns="0" bIns="0" rtlCol="0" anchor="t"/>
          <a:lstStyle/>
          <a:p>
            <a:pPr>
              <a:lnSpc>
                <a:spcPts val="3350"/>
              </a:lnSpc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Pega um arquivo que tá dando bobeira em texto puro e tranca no cofre. Uso: ansible-vault encrypt </a:t>
            </a:r>
            <a:r>
              <a:rPr lang="en-US" sz="3200" dirty="0" err="1">
                <a:solidFill>
                  <a:schemeClr val="bg1"/>
                </a:solidFill>
                <a:latin typeface="Arial Nova Light" panose="020B0304020202020204" pitchFamily="34" charset="0"/>
              </a:rPr>
              <a:t>arquivo_exposto.yaml</a:t>
            </a:r>
            <a:endParaRPr lang="en-US" sz="3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364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C14A7-DF37-BBDB-BC8E-604A43A5E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A88C9C5-9F8C-A0BE-0A3E-3A18FC0C5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1"/>
            <a:ext cx="14630400" cy="18931197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889988D2-3E79-2353-E718-FDB9F7163BCC}"/>
              </a:ext>
            </a:extLst>
          </p:cNvPr>
          <p:cNvSpPr/>
          <p:nvPr/>
        </p:nvSpPr>
        <p:spPr>
          <a:xfrm>
            <a:off x="-127139" y="1071"/>
            <a:ext cx="14630400" cy="18931197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00628FB-D5A1-4673-9910-A475FA6A0BBD}"/>
              </a:ext>
            </a:extLst>
          </p:cNvPr>
          <p:cNvSpPr/>
          <p:nvPr/>
        </p:nvSpPr>
        <p:spPr>
          <a:xfrm>
            <a:off x="939522" y="283380"/>
            <a:ext cx="12497078" cy="860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pt-BR" sz="525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Mais Comandos do </a:t>
            </a:r>
            <a:r>
              <a:rPr lang="pt-BR" sz="4800" dirty="0" err="1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Vault</a:t>
            </a:r>
            <a:endParaRPr lang="pt-BR" sz="4800" dirty="0">
              <a:solidFill>
                <a:srgbClr val="5CD6F7"/>
              </a:solidFill>
              <a:highlight>
                <a:srgbClr val="000000"/>
              </a:highlight>
              <a:latin typeface="Libre Baskerville" pitchFamily="34" charset="0"/>
              <a:ea typeface="Libre Baskerville" pitchFamily="34" charset="-122"/>
              <a:cs typeface="Libre Baskerville" pitchFamily="34" charset="-120"/>
            </a:endParaRP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2B5110C4-0313-83B8-71CB-FE11E3207E52}"/>
              </a:ext>
            </a:extLst>
          </p:cNvPr>
          <p:cNvSpPr/>
          <p:nvPr/>
        </p:nvSpPr>
        <p:spPr>
          <a:xfrm>
            <a:off x="786844" y="18110796"/>
            <a:ext cx="429458" cy="429408"/>
          </a:xfrm>
          <a:prstGeom prst="roundRect">
            <a:avLst>
              <a:gd name="adj" fmla="val 21292304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9E15F711-5E38-4F43-F379-892A75AEC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84" y="18194616"/>
            <a:ext cx="414218" cy="414169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F09CE456-80E3-4218-486D-2A7381276627}"/>
              </a:ext>
            </a:extLst>
          </p:cNvPr>
          <p:cNvSpPr/>
          <p:nvPr/>
        </p:nvSpPr>
        <p:spPr>
          <a:xfrm>
            <a:off x="1358106" y="18166997"/>
            <a:ext cx="4178498" cy="469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Ronaldo Wanzeller</a:t>
            </a:r>
            <a:endParaRPr lang="en-US" sz="2600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DDEDA13D-D4A0-D34F-197F-A0D7C007C101}"/>
              </a:ext>
            </a:extLst>
          </p:cNvPr>
          <p:cNvSpPr/>
          <p:nvPr/>
        </p:nvSpPr>
        <p:spPr>
          <a:xfrm>
            <a:off x="837922" y="2613058"/>
            <a:ext cx="604004" cy="603933"/>
          </a:xfrm>
          <a:prstGeom prst="roundRect">
            <a:avLst>
              <a:gd name="adj" fmla="val 18669"/>
            </a:avLst>
          </a:prstGeom>
          <a:solidFill>
            <a:srgbClr val="000000">
              <a:alpha val="54000"/>
            </a:srgbClr>
          </a:solidFill>
          <a:ln w="1524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7028FFC8-BEAC-45C7-AD02-4103B4E41277}"/>
              </a:ext>
            </a:extLst>
          </p:cNvPr>
          <p:cNvSpPr/>
          <p:nvPr/>
        </p:nvSpPr>
        <p:spPr>
          <a:xfrm>
            <a:off x="1055053" y="2713654"/>
            <a:ext cx="118943" cy="402622"/>
          </a:xfrm>
          <a:prstGeom prst="rect">
            <a:avLst/>
          </a:prstGeom>
          <a:solidFill>
            <a:srgbClr val="000000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3150" dirty="0">
                <a:solidFill>
                  <a:schemeClr val="bg1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3150" dirty="0">
              <a:solidFill>
                <a:schemeClr val="bg1"/>
              </a:solidFill>
            </a:endParaRPr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C0FA6302-5099-EEB9-6C29-F27EDE908622}"/>
              </a:ext>
            </a:extLst>
          </p:cNvPr>
          <p:cNvSpPr/>
          <p:nvPr/>
        </p:nvSpPr>
        <p:spPr>
          <a:xfrm>
            <a:off x="1608692" y="2613058"/>
            <a:ext cx="4360307" cy="603933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ansible-vault decrypt</a:t>
            </a:r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A1B6C45F-00AC-3677-9EDD-A8A461AE5570}"/>
              </a:ext>
            </a:extLst>
          </p:cNvPr>
          <p:cNvSpPr/>
          <p:nvPr/>
        </p:nvSpPr>
        <p:spPr>
          <a:xfrm>
            <a:off x="1634092" y="3193300"/>
            <a:ext cx="7763907" cy="2577160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Se você precisa desesperadamente daquele segredo em texto puro outra vez, aqui está o botão de "destrancar". Uso: 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ansible-vault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decrypt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super_secreto.yaml</a:t>
            </a:r>
            <a:endParaRPr lang="pt-BR" sz="3200" dirty="0">
              <a:solidFill>
                <a:schemeClr val="bg1"/>
              </a:solidFill>
              <a:latin typeface="Arial Nova Light" panose="020B0304020202020204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15" name="Shape 2">
            <a:extLst>
              <a:ext uri="{FF2B5EF4-FFF2-40B4-BE49-F238E27FC236}">
                <a16:creationId xmlns:a16="http://schemas.microsoft.com/office/drawing/2014/main" id="{D564FFE7-CD1A-39B3-B8F0-09C29C5B3993}"/>
              </a:ext>
            </a:extLst>
          </p:cNvPr>
          <p:cNvSpPr/>
          <p:nvPr/>
        </p:nvSpPr>
        <p:spPr>
          <a:xfrm>
            <a:off x="990322" y="6296058"/>
            <a:ext cx="604004" cy="603933"/>
          </a:xfrm>
          <a:prstGeom prst="roundRect">
            <a:avLst>
              <a:gd name="adj" fmla="val 18669"/>
            </a:avLst>
          </a:prstGeom>
          <a:solidFill>
            <a:srgbClr val="000000">
              <a:alpha val="54000"/>
            </a:srgbClr>
          </a:solidFill>
          <a:ln w="1524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20778325-24B7-C666-22E5-B39671D9AE45}"/>
              </a:ext>
            </a:extLst>
          </p:cNvPr>
          <p:cNvSpPr/>
          <p:nvPr/>
        </p:nvSpPr>
        <p:spPr>
          <a:xfrm>
            <a:off x="1207453" y="6396654"/>
            <a:ext cx="118943" cy="402622"/>
          </a:xfrm>
          <a:prstGeom prst="rect">
            <a:avLst/>
          </a:prstGeom>
          <a:solidFill>
            <a:srgbClr val="000000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3150" dirty="0">
                <a:solidFill>
                  <a:schemeClr val="bg1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3150" dirty="0">
              <a:solidFill>
                <a:schemeClr val="bg1"/>
              </a:solidFill>
            </a:endParaRPr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4232A882-C54A-7933-4647-999C60738E95}"/>
              </a:ext>
            </a:extLst>
          </p:cNvPr>
          <p:cNvSpPr/>
          <p:nvPr/>
        </p:nvSpPr>
        <p:spPr>
          <a:xfrm>
            <a:off x="1761092" y="6296058"/>
            <a:ext cx="4360307" cy="603933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ansible-vault rekey</a:t>
            </a:r>
          </a:p>
        </p:txBody>
      </p:sp>
      <p:sp>
        <p:nvSpPr>
          <p:cNvPr id="18" name="Text 5">
            <a:extLst>
              <a:ext uri="{FF2B5EF4-FFF2-40B4-BE49-F238E27FC236}">
                <a16:creationId xmlns:a16="http://schemas.microsoft.com/office/drawing/2014/main" id="{6DB8210D-1AAE-1E9C-E052-042D4785690F}"/>
              </a:ext>
            </a:extLst>
          </p:cNvPr>
          <p:cNvSpPr/>
          <p:nvPr/>
        </p:nvSpPr>
        <p:spPr>
          <a:xfrm>
            <a:off x="1786492" y="6876300"/>
            <a:ext cx="7763907" cy="2577160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Mudar a senha do arquivo criptografado, estilo trocar o cadeado da porta. Uso: 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ansible-vault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rekey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super_secreto.yaml</a:t>
            </a:r>
            <a:endParaRPr lang="pt-BR" sz="3200" dirty="0">
              <a:solidFill>
                <a:schemeClr val="bg1"/>
              </a:solidFill>
              <a:latin typeface="Arial Nova Light" panose="020B0304020202020204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19" name="Shape 2">
            <a:extLst>
              <a:ext uri="{FF2B5EF4-FFF2-40B4-BE49-F238E27FC236}">
                <a16:creationId xmlns:a16="http://schemas.microsoft.com/office/drawing/2014/main" id="{0652F575-BB37-75EC-AF48-FEBE4FB7B5CD}"/>
              </a:ext>
            </a:extLst>
          </p:cNvPr>
          <p:cNvSpPr/>
          <p:nvPr/>
        </p:nvSpPr>
        <p:spPr>
          <a:xfrm>
            <a:off x="990322" y="10283858"/>
            <a:ext cx="604004" cy="603933"/>
          </a:xfrm>
          <a:prstGeom prst="roundRect">
            <a:avLst>
              <a:gd name="adj" fmla="val 18669"/>
            </a:avLst>
          </a:prstGeom>
          <a:solidFill>
            <a:srgbClr val="000000">
              <a:alpha val="54000"/>
            </a:srgbClr>
          </a:solidFill>
          <a:ln w="15240">
            <a:solidFill>
              <a:srgbClr val="B8BFDF"/>
            </a:solidFill>
            <a:prstDash val="solid"/>
          </a:ln>
        </p:spPr>
        <p:txBody>
          <a:bodyPr/>
          <a:lstStyle/>
          <a:p>
            <a:endParaRPr lang="pt-BR" dirty="0"/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3549DE77-358D-3A16-4A27-7CB10917842B}"/>
              </a:ext>
            </a:extLst>
          </p:cNvPr>
          <p:cNvSpPr/>
          <p:nvPr/>
        </p:nvSpPr>
        <p:spPr>
          <a:xfrm>
            <a:off x="1207453" y="10384454"/>
            <a:ext cx="118943" cy="402622"/>
          </a:xfrm>
          <a:prstGeom prst="rect">
            <a:avLst/>
          </a:prstGeom>
          <a:solidFill>
            <a:srgbClr val="000000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3150" dirty="0">
                <a:solidFill>
                  <a:schemeClr val="bg1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3150" dirty="0">
              <a:solidFill>
                <a:schemeClr val="bg1"/>
              </a:solidFill>
            </a:endParaRPr>
          </a:p>
        </p:txBody>
      </p:sp>
      <p:sp>
        <p:nvSpPr>
          <p:cNvPr id="21" name="Text 4">
            <a:extLst>
              <a:ext uri="{FF2B5EF4-FFF2-40B4-BE49-F238E27FC236}">
                <a16:creationId xmlns:a16="http://schemas.microsoft.com/office/drawing/2014/main" id="{A6CE549F-1643-17E1-0C87-D03FF4D01581}"/>
              </a:ext>
            </a:extLst>
          </p:cNvPr>
          <p:cNvSpPr/>
          <p:nvPr/>
        </p:nvSpPr>
        <p:spPr>
          <a:xfrm>
            <a:off x="1761092" y="10283859"/>
            <a:ext cx="5300108" cy="503218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ansible-vault </a:t>
            </a:r>
            <a:r>
              <a:rPr lang="en-US" sz="3200" dirty="0" err="1">
                <a:solidFill>
                  <a:schemeClr val="bg1"/>
                </a:solidFill>
                <a:latin typeface="Arial Nova Light" panose="020B0304020202020204" pitchFamily="34" charset="0"/>
              </a:rPr>
              <a:t>encrypt_string</a:t>
            </a:r>
            <a:endParaRPr lang="en-US" sz="32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D8C5D0EB-4BA0-F04D-DF06-A253404129B0}"/>
              </a:ext>
            </a:extLst>
          </p:cNvPr>
          <p:cNvSpPr/>
          <p:nvPr/>
        </p:nvSpPr>
        <p:spPr>
          <a:xfrm>
            <a:off x="1786492" y="10864100"/>
            <a:ext cx="7763907" cy="2577160"/>
          </a:xfrm>
          <a:prstGeom prst="rect">
            <a:avLst/>
          </a:prstGeom>
          <a:solidFill>
            <a:srgbClr val="000000">
              <a:alpha val="54000"/>
            </a:srgbClr>
          </a:soli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Para aquele momento "põe só essa variável aqui no cofre, mas deixa o resto livre". Uso: 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ansible-vault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encrypt_string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 --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ask-vault-pass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 '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senha_de_producao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' --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name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 '</a:t>
            </a:r>
            <a:r>
              <a:rPr lang="pt-BR" sz="3200" dirty="0" err="1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db_pass</a:t>
            </a:r>
            <a:r>
              <a:rPr lang="pt-BR" sz="3200" dirty="0">
                <a:solidFill>
                  <a:schemeClr val="bg1"/>
                </a:solidFill>
                <a:latin typeface="Arial Nova Light" panose="020B0304020202020204" pitchFamily="34" charset="0"/>
                <a:ea typeface="Nobile" pitchFamily="34" charset="-122"/>
                <a:cs typeface="Nobile" pitchFamily="34" charset="-12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2432167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4D407-2EF2-AE01-5B05-3A37BBC13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579EA32D-8A43-2617-905E-525785E44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1"/>
            <a:ext cx="14630400" cy="18931197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FDC1B4F6-494E-B400-C39B-20F6A5FF2067}"/>
              </a:ext>
            </a:extLst>
          </p:cNvPr>
          <p:cNvSpPr/>
          <p:nvPr/>
        </p:nvSpPr>
        <p:spPr>
          <a:xfrm>
            <a:off x="49054" y="0"/>
            <a:ext cx="14630400" cy="18931197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9E4E8B09-5080-E353-34A3-D8CF4F1E1A93}"/>
              </a:ext>
            </a:extLst>
          </p:cNvPr>
          <p:cNvSpPr/>
          <p:nvPr/>
        </p:nvSpPr>
        <p:spPr>
          <a:xfrm>
            <a:off x="939522" y="283380"/>
            <a:ext cx="12497078" cy="860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pt-BR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Guardando Segredos com Elegância (e Bom Humor</a:t>
            </a:r>
            <a:r>
              <a:rPr lang="pt-BR" sz="525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)</a:t>
            </a: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A7FB51C3-141A-F521-C138-D2FBDECEA925}"/>
              </a:ext>
            </a:extLst>
          </p:cNvPr>
          <p:cNvSpPr/>
          <p:nvPr/>
        </p:nvSpPr>
        <p:spPr>
          <a:xfrm>
            <a:off x="786844" y="18110796"/>
            <a:ext cx="429458" cy="429408"/>
          </a:xfrm>
          <a:prstGeom prst="roundRect">
            <a:avLst>
              <a:gd name="adj" fmla="val 21292304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F9B37561-6114-9907-21BB-58D36596F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84" y="18194616"/>
            <a:ext cx="414218" cy="414169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1F7A9281-8124-03A0-3570-AAE5AB253CA4}"/>
              </a:ext>
            </a:extLst>
          </p:cNvPr>
          <p:cNvSpPr/>
          <p:nvPr/>
        </p:nvSpPr>
        <p:spPr>
          <a:xfrm>
            <a:off x="1358106" y="18166997"/>
            <a:ext cx="4178498" cy="469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Ronaldo Wanzeller</a:t>
            </a:r>
            <a:endParaRPr lang="en-US" sz="260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743A5287-B7B2-7D51-CE28-03C9D932F4B7}"/>
              </a:ext>
            </a:extLst>
          </p:cNvPr>
          <p:cNvSpPr/>
          <p:nvPr/>
        </p:nvSpPr>
        <p:spPr>
          <a:xfrm>
            <a:off x="939522" y="2819423"/>
            <a:ext cx="9601478" cy="670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0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</a:rPr>
              <a:t>Integração com Playbooks</a:t>
            </a:r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DD9521E7-A28B-14A5-E87A-26F420108241}"/>
              </a:ext>
            </a:extLst>
          </p:cNvPr>
          <p:cNvSpPr/>
          <p:nvPr/>
        </p:nvSpPr>
        <p:spPr>
          <a:xfrm>
            <a:off x="939521" y="3893002"/>
            <a:ext cx="12772311" cy="1429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350"/>
              </a:lnSpc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Seus segredos devidamente guardados não servem pra nada se você não puder usá-los, certo? Então, o Ansible te dá duas formas de "abrir" o cofre na hora de rodar os playbooks:</a:t>
            </a:r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5BAE7A9C-8054-E1C7-ECCF-5843351D6A54}"/>
              </a:ext>
            </a:extLst>
          </p:cNvPr>
          <p:cNvSpPr/>
          <p:nvPr/>
        </p:nvSpPr>
        <p:spPr>
          <a:xfrm>
            <a:off x="1041122" y="7303496"/>
            <a:ext cx="5537478" cy="531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Modo </a:t>
            </a:r>
            <a:r>
              <a:rPr lang="en-US" sz="3200" dirty="0" err="1">
                <a:solidFill>
                  <a:schemeClr val="bg1"/>
                </a:solidFill>
                <a:latin typeface="Arial Nova Light" panose="020B0304020202020204" pitchFamily="34" charset="0"/>
              </a:rPr>
              <a:t>Interrogatório</a:t>
            </a: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 (prompt):</a:t>
            </a:r>
          </a:p>
        </p:txBody>
      </p:sp>
      <p:sp>
        <p:nvSpPr>
          <p:cNvPr id="15" name="Shape 5">
            <a:extLst>
              <a:ext uri="{FF2B5EF4-FFF2-40B4-BE49-F238E27FC236}">
                <a16:creationId xmlns:a16="http://schemas.microsoft.com/office/drawing/2014/main" id="{30F70F98-C81E-AB7D-9D43-BEDDEACF6B95}"/>
              </a:ext>
            </a:extLst>
          </p:cNvPr>
          <p:cNvSpPr/>
          <p:nvPr/>
        </p:nvSpPr>
        <p:spPr>
          <a:xfrm>
            <a:off x="926186" y="8024691"/>
            <a:ext cx="6389013" cy="859053"/>
          </a:xfrm>
          <a:prstGeom prst="roundRect">
            <a:avLst>
              <a:gd name="adj" fmla="val 4839"/>
            </a:avLst>
          </a:prstGeom>
          <a:solidFill>
            <a:srgbClr val="D2D9F9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DE553250-626F-6AA2-5AA5-2BF7C6BFA301}"/>
              </a:ext>
            </a:extLst>
          </p:cNvPr>
          <p:cNvSpPr/>
          <p:nvPr/>
        </p:nvSpPr>
        <p:spPr>
          <a:xfrm>
            <a:off x="991354" y="8226003"/>
            <a:ext cx="5538192" cy="429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highlight>
                  <a:srgbClr val="D2D9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ansible-playbook site.yaml --ask-vault-pass</a:t>
            </a:r>
            <a:endParaRPr lang="en-US" sz="2100" dirty="0"/>
          </a:p>
        </p:txBody>
      </p:sp>
      <p:sp>
        <p:nvSpPr>
          <p:cNvPr id="17" name="Text 7">
            <a:extLst>
              <a:ext uri="{FF2B5EF4-FFF2-40B4-BE49-F238E27FC236}">
                <a16:creationId xmlns:a16="http://schemas.microsoft.com/office/drawing/2014/main" id="{402584B4-4168-9C4C-B755-48CEA33E7B92}"/>
              </a:ext>
            </a:extLst>
          </p:cNvPr>
          <p:cNvSpPr/>
          <p:nvPr/>
        </p:nvSpPr>
        <p:spPr>
          <a:xfrm>
            <a:off x="1041122" y="9158748"/>
            <a:ext cx="6048256" cy="859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Você terá que confessar a senha ali na hora. Segura a </a:t>
            </a:r>
            <a:r>
              <a:rPr lang="en-US" sz="3200" dirty="0" err="1">
                <a:solidFill>
                  <a:schemeClr val="bg1"/>
                </a:solidFill>
                <a:latin typeface="Arial Nova Light" panose="020B0304020202020204" pitchFamily="34" charset="0"/>
              </a:rPr>
              <a:t>emoção</a:t>
            </a: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!</a:t>
            </a:r>
          </a:p>
        </p:txBody>
      </p:sp>
      <p:sp>
        <p:nvSpPr>
          <p:cNvPr id="18" name="Text 8">
            <a:extLst>
              <a:ext uri="{FF2B5EF4-FFF2-40B4-BE49-F238E27FC236}">
                <a16:creationId xmlns:a16="http://schemas.microsoft.com/office/drawing/2014/main" id="{3D80DA85-884D-8264-5D67-71F66D900063}"/>
              </a:ext>
            </a:extLst>
          </p:cNvPr>
          <p:cNvSpPr/>
          <p:nvPr/>
        </p:nvSpPr>
        <p:spPr>
          <a:xfrm>
            <a:off x="7751842" y="7303497"/>
            <a:ext cx="6048256" cy="452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Arquivo de Senha (passe-partout):</a:t>
            </a:r>
            <a:r>
              <a:rPr lang="en-US" sz="26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):</a:t>
            </a:r>
            <a:endParaRPr lang="en-US" sz="2600" dirty="0"/>
          </a:p>
        </p:txBody>
      </p:sp>
      <p:sp>
        <p:nvSpPr>
          <p:cNvPr id="20" name="Shape 10">
            <a:extLst>
              <a:ext uri="{FF2B5EF4-FFF2-40B4-BE49-F238E27FC236}">
                <a16:creationId xmlns:a16="http://schemas.microsoft.com/office/drawing/2014/main" id="{C1736EE0-4E40-11B1-8772-48B8ED86588C}"/>
              </a:ext>
            </a:extLst>
          </p:cNvPr>
          <p:cNvSpPr/>
          <p:nvPr/>
        </p:nvSpPr>
        <p:spPr>
          <a:xfrm>
            <a:off x="7636907" y="8024692"/>
            <a:ext cx="6074926" cy="1261675"/>
          </a:xfrm>
          <a:prstGeom prst="roundRect">
            <a:avLst>
              <a:gd name="adj" fmla="val 3192"/>
            </a:avLst>
          </a:prstGeom>
          <a:solidFill>
            <a:srgbClr val="D2D9F9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Text 11">
            <a:extLst>
              <a:ext uri="{FF2B5EF4-FFF2-40B4-BE49-F238E27FC236}">
                <a16:creationId xmlns:a16="http://schemas.microsoft.com/office/drawing/2014/main" id="{CFE55D16-DE56-4FED-7BE1-2AF9D01A0803}"/>
              </a:ext>
            </a:extLst>
          </p:cNvPr>
          <p:cNvSpPr/>
          <p:nvPr/>
        </p:nvSpPr>
        <p:spPr>
          <a:xfrm>
            <a:off x="8006874" y="8226003"/>
            <a:ext cx="5538192" cy="859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highlight>
                  <a:srgbClr val="D2D9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ansible-playbook site.yaml --vault-password-file pass.txt</a:t>
            </a:r>
            <a:endParaRPr lang="en-US" sz="2100" dirty="0"/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4D1AD19F-CA6E-B585-88DA-0644849F4FCE}"/>
              </a:ext>
            </a:extLst>
          </p:cNvPr>
          <p:cNvSpPr/>
          <p:nvPr/>
        </p:nvSpPr>
        <p:spPr>
          <a:xfrm>
            <a:off x="7751842" y="9588274"/>
            <a:ext cx="6522958" cy="2578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Arial Nova Light" panose="020B0304020202020204" pitchFamily="34" charset="0"/>
              </a:rPr>
              <a:t>Tem que ser um arquivo bem guardado (nada de deixar jogado na mesa). Lembre-se do chmod 600 pass.txt ou você ouvirá o riso dos hackers.</a:t>
            </a:r>
          </a:p>
        </p:txBody>
      </p:sp>
    </p:spTree>
    <p:extLst>
      <p:ext uri="{BB962C8B-B14F-4D97-AF65-F5344CB8AC3E}">
        <p14:creationId xmlns:p14="http://schemas.microsoft.com/office/powerpoint/2010/main" val="645637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28E843-06D4-EE0A-82AA-85CDB1116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3B8D0BB8-8746-6122-45AC-F036E18BA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1"/>
            <a:ext cx="14630400" cy="18931197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46883EE1-8534-82D5-7716-8D4831CB9906}"/>
              </a:ext>
            </a:extLst>
          </p:cNvPr>
          <p:cNvSpPr/>
          <p:nvPr/>
        </p:nvSpPr>
        <p:spPr>
          <a:xfrm>
            <a:off x="-127139" y="1071"/>
            <a:ext cx="14630400" cy="18931197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8D8CF13-2903-3C46-DEFE-D2643E009668}"/>
              </a:ext>
            </a:extLst>
          </p:cNvPr>
          <p:cNvSpPr/>
          <p:nvPr/>
        </p:nvSpPr>
        <p:spPr>
          <a:xfrm>
            <a:off x="939522" y="283380"/>
            <a:ext cx="12497078" cy="860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pt-BR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Exemplo </a:t>
            </a:r>
            <a:r>
              <a:rPr lang="pt-BR" sz="4800" dirty="0" err="1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Simplão</a:t>
            </a:r>
            <a:endParaRPr lang="pt-BR" sz="4800" dirty="0">
              <a:solidFill>
                <a:srgbClr val="5CD6F7"/>
              </a:solidFill>
              <a:highlight>
                <a:srgbClr val="000000"/>
              </a:highlight>
              <a:latin typeface="Libre Baskerville" pitchFamily="34" charset="0"/>
              <a:ea typeface="Libre Baskerville" pitchFamily="34" charset="-122"/>
              <a:cs typeface="Libre Baskerville" pitchFamily="34" charset="-12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A804E9F-11AF-F3D9-EBFD-5FA8DB53296C}"/>
              </a:ext>
            </a:extLst>
          </p:cNvPr>
          <p:cNvSpPr/>
          <p:nvPr/>
        </p:nvSpPr>
        <p:spPr>
          <a:xfrm>
            <a:off x="939522" y="2243318"/>
            <a:ext cx="12497078" cy="1109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350"/>
              </a:lnSpc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Imaginemos um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playbook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"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site.yaml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" que depende de um "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cofre.yaml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" cheio de segredos.</a:t>
            </a: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9BF0363B-6D2F-30B5-6B67-D9E2D73ED26B}"/>
              </a:ext>
            </a:extLst>
          </p:cNvPr>
          <p:cNvSpPr/>
          <p:nvPr/>
        </p:nvSpPr>
        <p:spPr>
          <a:xfrm>
            <a:off x="964921" y="11387320"/>
            <a:ext cx="12778025" cy="1059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350"/>
              </a:lnSpc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Digite a senha, cruzando os dedos para ninguém olhando por cima do seu ombro.</a:t>
            </a:r>
          </a:p>
          <a:p>
            <a:pPr indent="0">
              <a:lnSpc>
                <a:spcPts val="3350"/>
              </a:lnSpc>
              <a:buNone/>
            </a:pPr>
            <a:endParaRPr lang="pt-BR" sz="4000" dirty="0">
              <a:solidFill>
                <a:srgbClr val="FFFFFF"/>
              </a:solidFill>
              <a:latin typeface="Arial Nova Light" panose="020B0304020202020204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83A77896-7948-9BFA-FBC2-F940407B7FF7}"/>
              </a:ext>
            </a:extLst>
          </p:cNvPr>
          <p:cNvSpPr/>
          <p:nvPr/>
        </p:nvSpPr>
        <p:spPr>
          <a:xfrm>
            <a:off x="786844" y="18110796"/>
            <a:ext cx="429458" cy="429408"/>
          </a:xfrm>
          <a:prstGeom prst="roundRect">
            <a:avLst>
              <a:gd name="adj" fmla="val 21292304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8C551A3E-3796-F16C-18B1-EBC3D2E20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84" y="18194616"/>
            <a:ext cx="414218" cy="414169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A2C0D633-CD50-6CF3-E63A-D0F6E99EEA1A}"/>
              </a:ext>
            </a:extLst>
          </p:cNvPr>
          <p:cNvSpPr/>
          <p:nvPr/>
        </p:nvSpPr>
        <p:spPr>
          <a:xfrm>
            <a:off x="1358106" y="18166997"/>
            <a:ext cx="4178498" cy="469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Ronaldo Wanzeller</a:t>
            </a:r>
            <a:endParaRPr lang="en-US" sz="2600" dirty="0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95A11195-CE2B-9AFE-695A-FA4850C9E333}"/>
              </a:ext>
            </a:extLst>
          </p:cNvPr>
          <p:cNvSpPr/>
          <p:nvPr/>
        </p:nvSpPr>
        <p:spPr>
          <a:xfrm>
            <a:off x="939522" y="9377068"/>
            <a:ext cx="2387878" cy="8591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pt-BR" sz="24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Como rodar?</a:t>
            </a:r>
          </a:p>
        </p:txBody>
      </p:sp>
      <p:sp>
        <p:nvSpPr>
          <p:cNvPr id="12" name="Shape 3">
            <a:extLst>
              <a:ext uri="{FF2B5EF4-FFF2-40B4-BE49-F238E27FC236}">
                <a16:creationId xmlns:a16="http://schemas.microsoft.com/office/drawing/2014/main" id="{7565F2BA-452A-CDBE-70D3-B144C2B0F0E1}"/>
              </a:ext>
            </a:extLst>
          </p:cNvPr>
          <p:cNvSpPr/>
          <p:nvPr/>
        </p:nvSpPr>
        <p:spPr>
          <a:xfrm>
            <a:off x="926187" y="3811409"/>
            <a:ext cx="12778026" cy="4697888"/>
          </a:xfrm>
          <a:prstGeom prst="roundRect">
            <a:avLst>
              <a:gd name="adj" fmla="val 857"/>
            </a:avLst>
          </a:prstGeom>
          <a:solidFill>
            <a:srgbClr val="D2D9F9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AD4CC0E7-F393-F715-6E9C-CE4FAD90DD52}"/>
              </a:ext>
            </a:extLst>
          </p:cNvPr>
          <p:cNvSpPr/>
          <p:nvPr/>
        </p:nvSpPr>
        <p:spPr>
          <a:xfrm>
            <a:off x="1194554" y="4012720"/>
            <a:ext cx="12241292" cy="42952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highlight>
                  <a:srgbClr val="D2D9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site.yaml
- name: Instalando e configurando tudo sem expor segredos
  hosts: all
  vars_files:
    - cofre.yaml
  tasks:
    - name: Mostrar a API Key
      debug:
        msg: "A chave é: {{ api_key }}"
</a:t>
            </a:r>
            <a:endParaRPr lang="en-US" sz="2100" dirty="0"/>
          </a:p>
        </p:txBody>
      </p:sp>
      <p:sp>
        <p:nvSpPr>
          <p:cNvPr id="15" name="Shape 7">
            <a:extLst>
              <a:ext uri="{FF2B5EF4-FFF2-40B4-BE49-F238E27FC236}">
                <a16:creationId xmlns:a16="http://schemas.microsoft.com/office/drawing/2014/main" id="{B994480B-C510-10F3-11AC-F535B0A3EFDE}"/>
              </a:ext>
            </a:extLst>
          </p:cNvPr>
          <p:cNvSpPr/>
          <p:nvPr/>
        </p:nvSpPr>
        <p:spPr>
          <a:xfrm>
            <a:off x="926187" y="10203038"/>
            <a:ext cx="12778026" cy="832148"/>
          </a:xfrm>
          <a:prstGeom prst="roundRect">
            <a:avLst>
              <a:gd name="adj" fmla="val 4839"/>
            </a:avLst>
          </a:prstGeom>
          <a:solidFill>
            <a:srgbClr val="D2D9F9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903FED6D-82A4-97EE-AE68-DE391B246A57}"/>
              </a:ext>
            </a:extLst>
          </p:cNvPr>
          <p:cNvSpPr/>
          <p:nvPr/>
        </p:nvSpPr>
        <p:spPr>
          <a:xfrm>
            <a:off x="1194554" y="10404349"/>
            <a:ext cx="12241292" cy="429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highlight>
                  <a:srgbClr val="D2D9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ansible-playbook site.yaml --ask-vault-pass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926107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57A1B-E2B0-58F4-68D5-789B94566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571AD72-DE93-EFF9-98F9-262312E8C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1"/>
            <a:ext cx="14630400" cy="18931197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0075A591-0F68-8F85-2576-80EC2882ABA1}"/>
              </a:ext>
            </a:extLst>
          </p:cNvPr>
          <p:cNvSpPr/>
          <p:nvPr/>
        </p:nvSpPr>
        <p:spPr>
          <a:xfrm>
            <a:off x="-127139" y="1071"/>
            <a:ext cx="14630400" cy="18931197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499CC967-1275-848D-7243-DB90813AA91B}"/>
              </a:ext>
            </a:extLst>
          </p:cNvPr>
          <p:cNvSpPr/>
          <p:nvPr/>
        </p:nvSpPr>
        <p:spPr>
          <a:xfrm>
            <a:off x="939522" y="283380"/>
            <a:ext cx="12497078" cy="860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00"/>
              </a:lnSpc>
              <a:buNone/>
            </a:pPr>
            <a:r>
              <a:rPr lang="pt-BR" sz="4800" dirty="0">
                <a:solidFill>
                  <a:srgbClr val="5CD6F7"/>
                </a:solidFill>
                <a:highlight>
                  <a:srgbClr val="000000"/>
                </a:highlight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Considerações finais</a:t>
            </a:r>
            <a:endParaRPr lang="pt-BR" sz="5250" dirty="0">
              <a:solidFill>
                <a:srgbClr val="5CD6F7"/>
              </a:solidFill>
              <a:highlight>
                <a:srgbClr val="000000"/>
              </a:highlight>
              <a:latin typeface="Libre Baskerville" pitchFamily="34" charset="0"/>
              <a:ea typeface="Libre Baskerville" pitchFamily="34" charset="-122"/>
              <a:cs typeface="Libre Baskerville" pitchFamily="34" charset="-12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C611F11-2C8A-3BFD-94D5-978BB25F597F}"/>
              </a:ext>
            </a:extLst>
          </p:cNvPr>
          <p:cNvSpPr/>
          <p:nvPr/>
        </p:nvSpPr>
        <p:spPr>
          <a:xfrm>
            <a:off x="939522" y="2243318"/>
            <a:ext cx="12751356" cy="3014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350"/>
              </a:lnSpc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O Ansible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Vault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é como aquele cofre secreto no seu quintal: uma vez que você põe algo lá dentro, qualquer curioso vai se dar mal tentando ler. Desde a despensa de senhas até a guarda de tokens de API, tudo fica mais tranquilo quando os segredos estão sob sete camadas de criptografia.</a:t>
            </a: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A34ACF0-A57D-48B1-BAC5-E10A1EEA6B59}"/>
              </a:ext>
            </a:extLst>
          </p:cNvPr>
          <p:cNvSpPr/>
          <p:nvPr/>
        </p:nvSpPr>
        <p:spPr>
          <a:xfrm>
            <a:off x="939522" y="8186918"/>
            <a:ext cx="13233678" cy="79420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350"/>
              </a:lnSpc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Boas referências e leituras:</a:t>
            </a:r>
          </a:p>
          <a:p>
            <a:pPr marL="571500" indent="-571500">
              <a:lnSpc>
                <a:spcPts val="3350"/>
              </a:lnSpc>
              <a:buFont typeface="Arial" panose="020B0604020202020204" pitchFamily="34" charset="0"/>
              <a:buChar char="•"/>
            </a:pPr>
            <a:endParaRPr lang="pt-BR" sz="4000" dirty="0">
              <a:solidFill>
                <a:srgbClr val="FFFFFF"/>
              </a:solidFill>
              <a:latin typeface="Arial Nova Light" panose="020B0304020202020204" pitchFamily="34" charset="0"/>
              <a:ea typeface="Open Sans" pitchFamily="34" charset="-122"/>
              <a:cs typeface="Open Sans" pitchFamily="34" charset="-120"/>
            </a:endParaRPr>
          </a:p>
          <a:p>
            <a:pPr marL="571500" indent="-571500">
              <a:lnSpc>
                <a:spcPts val="3350"/>
              </a:lnSpc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Documentação oficial do Ansible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Vault</a:t>
            </a:r>
            <a:endParaRPr lang="pt-BR" sz="4000" dirty="0">
              <a:solidFill>
                <a:srgbClr val="FFFFFF"/>
              </a:solidFill>
              <a:latin typeface="Arial Nova Light" panose="020B0304020202020204" pitchFamily="34" charset="0"/>
              <a:ea typeface="Open Sans" pitchFamily="34" charset="-122"/>
              <a:cs typeface="Open Sans" pitchFamily="34" charset="-120"/>
            </a:endParaRPr>
          </a:p>
          <a:p>
            <a:pPr marL="571500" indent="-571500">
              <a:lnSpc>
                <a:spcPts val="3350"/>
              </a:lnSpc>
              <a:buFont typeface="Arial" panose="020B0604020202020204" pitchFamily="34" charset="0"/>
              <a:buChar char="•"/>
            </a:pPr>
            <a:endParaRPr lang="pt-BR" sz="4000" dirty="0">
              <a:solidFill>
                <a:srgbClr val="FFFFFF"/>
              </a:solidFill>
              <a:latin typeface="Arial Nova Light" panose="020B0304020202020204" pitchFamily="34" charset="0"/>
              <a:ea typeface="Open Sans" pitchFamily="34" charset="-122"/>
              <a:cs typeface="Open Sans" pitchFamily="34" charset="-120"/>
            </a:endParaRPr>
          </a:p>
          <a:p>
            <a:pPr marL="571500" indent="-571500">
              <a:lnSpc>
                <a:spcPts val="3350"/>
              </a:lnSpc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Artigo de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Teja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Vihari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Rapaka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(LinkedIn)</a:t>
            </a:r>
          </a:p>
          <a:p>
            <a:pPr indent="0">
              <a:lnSpc>
                <a:spcPts val="3350"/>
              </a:lnSpc>
              <a:buNone/>
            </a:pPr>
            <a:endParaRPr lang="pt-BR" sz="4000" dirty="0">
              <a:solidFill>
                <a:srgbClr val="FFFFFF"/>
              </a:solidFill>
              <a:latin typeface="Arial Nova Light" panose="020B0304020202020204" pitchFamily="34" charset="0"/>
              <a:ea typeface="Open Sans" pitchFamily="34" charset="-122"/>
              <a:cs typeface="Open Sans" pitchFamily="34" charset="-120"/>
            </a:endParaRPr>
          </a:p>
          <a:p>
            <a:pPr indent="0">
              <a:lnSpc>
                <a:spcPts val="3350"/>
              </a:lnSpc>
              <a:buNone/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Em resumo: use e abuse do Ansible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Vault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, e você poderá dormir tranquilo (ou quase), sabendo que os segredinhos do seu ambiente não vão fugir por aí.</a:t>
            </a:r>
          </a:p>
          <a:p>
            <a:pPr indent="0">
              <a:lnSpc>
                <a:spcPts val="3350"/>
              </a:lnSpc>
              <a:buNone/>
            </a:pPr>
            <a:endParaRPr lang="pt-BR" sz="4000" dirty="0">
              <a:solidFill>
                <a:srgbClr val="FFFFFF"/>
              </a:solidFill>
              <a:latin typeface="Arial Nova Light" panose="020B0304020202020204" pitchFamily="34" charset="0"/>
              <a:ea typeface="Open Sans" pitchFamily="34" charset="-122"/>
              <a:cs typeface="Open Sans" pitchFamily="34" charset="-120"/>
            </a:endParaRPr>
          </a:p>
          <a:p>
            <a:pPr indent="0">
              <a:lnSpc>
                <a:spcPts val="3350"/>
              </a:lnSpc>
              <a:buNone/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E lembre-se: se rirem da sua paranoia, você pode sempre dizer — "Fiquem tranquilos, minhas senhas estão bem guardadas… ou estarão correndo por aí!"</a:t>
            </a:r>
          </a:p>
          <a:p>
            <a:pPr indent="0">
              <a:lnSpc>
                <a:spcPts val="3350"/>
              </a:lnSpc>
              <a:buNone/>
            </a:pPr>
            <a:endParaRPr lang="pt-BR" sz="4000" dirty="0">
              <a:solidFill>
                <a:srgbClr val="FFFFFF"/>
              </a:solidFill>
              <a:latin typeface="Arial Nova Light" panose="020B0304020202020204" pitchFamily="34" charset="0"/>
              <a:ea typeface="Open Sans" pitchFamily="34" charset="-122"/>
              <a:cs typeface="Open Sans" pitchFamily="34" charset="-120"/>
            </a:endParaRPr>
          </a:p>
          <a:p>
            <a:pPr indent="0">
              <a:lnSpc>
                <a:spcPts val="3350"/>
              </a:lnSpc>
              <a:buNone/>
            </a:pPr>
            <a:endParaRPr lang="pt-BR" sz="4000" dirty="0">
              <a:solidFill>
                <a:srgbClr val="FFFFFF"/>
              </a:solidFill>
              <a:latin typeface="Arial Nova Light" panose="020B0304020202020204" pitchFamily="34" charset="0"/>
              <a:ea typeface="Open Sans" pitchFamily="34" charset="-122"/>
              <a:cs typeface="Open Sans" pitchFamily="34" charset="-120"/>
            </a:endParaRPr>
          </a:p>
          <a:p>
            <a:pPr indent="0">
              <a:lnSpc>
                <a:spcPts val="3350"/>
              </a:lnSpc>
              <a:buNone/>
            </a:pP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Bons </a:t>
            </a:r>
            <a:r>
              <a:rPr lang="pt-BR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playbooks</a:t>
            </a:r>
            <a:r>
              <a:rPr lang="pt-BR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e até a próxima brincadeira com o Cofre do Ansible!</a:t>
            </a:r>
          </a:p>
          <a:p>
            <a:pPr indent="0">
              <a:lnSpc>
                <a:spcPts val="3350"/>
              </a:lnSpc>
              <a:buNone/>
            </a:pPr>
            <a:endParaRPr lang="pt-BR" sz="4000" dirty="0">
              <a:solidFill>
                <a:srgbClr val="FFFFFF"/>
              </a:solidFill>
              <a:latin typeface="Arial Nova Light" panose="020B0304020202020204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DBF1EC5F-D8F6-9369-2E55-9AAE5BCF873B}"/>
              </a:ext>
            </a:extLst>
          </p:cNvPr>
          <p:cNvSpPr/>
          <p:nvPr/>
        </p:nvSpPr>
        <p:spPr>
          <a:xfrm>
            <a:off x="786844" y="18110796"/>
            <a:ext cx="429458" cy="429408"/>
          </a:xfrm>
          <a:prstGeom prst="roundRect">
            <a:avLst>
              <a:gd name="adj" fmla="val 21292304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EE826537-1482-5B4D-95DB-54F70F1D7C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84" y="18194616"/>
            <a:ext cx="414218" cy="414169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9F3721D6-E587-5970-5613-A8694B7F259B}"/>
              </a:ext>
            </a:extLst>
          </p:cNvPr>
          <p:cNvSpPr/>
          <p:nvPr/>
        </p:nvSpPr>
        <p:spPr>
          <a:xfrm>
            <a:off x="1358106" y="18166997"/>
            <a:ext cx="4178498" cy="469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Ronaldo Wanzeller</a:t>
            </a:r>
            <a:endParaRPr lang="en-US" sz="2600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36D74029-AD20-B126-D3A2-D5696615447F}"/>
              </a:ext>
            </a:extLst>
          </p:cNvPr>
          <p:cNvSpPr/>
          <p:nvPr/>
        </p:nvSpPr>
        <p:spPr>
          <a:xfrm>
            <a:off x="939522" y="5433779"/>
            <a:ext cx="12751356" cy="1288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</a:t>
            </a:r>
            <a:r>
              <a:rPr lang="en-US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Tranque suas Senhas antes que Elas Fujam!" não é apenas um conselho divertido, mas uma regra de ouro: dê valor a cada credencial, senha e token, pois eles são a </a:t>
            </a:r>
            <a:r>
              <a:rPr lang="en-US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chave</a:t>
            </a:r>
            <a:r>
              <a:rPr lang="en-US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 para o reino da sua </a:t>
            </a:r>
            <a:r>
              <a:rPr lang="en-US" sz="4000" dirty="0" err="1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infraestrutura</a:t>
            </a:r>
            <a:r>
              <a:rPr lang="en-US" sz="4000" dirty="0">
                <a:solidFill>
                  <a:srgbClr val="FFFFFF"/>
                </a:solidFill>
                <a:latin typeface="Arial Nova Light" panose="020B0304020202020204" pitchFamily="34" charset="0"/>
                <a:ea typeface="Open Sans" pitchFamily="34" charset="-122"/>
                <a:cs typeface="Open Sans" pitchFamily="34" charset="-12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091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942</Words>
  <Application>Microsoft Office PowerPoint</Application>
  <PresentationFormat>Personalizar</PresentationFormat>
  <Paragraphs>75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6" baseType="lpstr">
      <vt:lpstr>Arial Nova Light</vt:lpstr>
      <vt:lpstr>Nobile</vt:lpstr>
      <vt:lpstr>Arial</vt:lpstr>
      <vt:lpstr>Consolas</vt:lpstr>
      <vt:lpstr>Libre Baskerville</vt:lpstr>
      <vt:lpstr>Open Sans Bold</vt:lpstr>
      <vt:lpstr>Corben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Ronaldo Pacheco Wanzeller</cp:lastModifiedBy>
  <cp:revision>4</cp:revision>
  <dcterms:created xsi:type="dcterms:W3CDTF">2025-01-15T15:25:53Z</dcterms:created>
  <dcterms:modified xsi:type="dcterms:W3CDTF">2025-01-15T19:21:18Z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de7aacd-7cc4-4c31-9e6f-7ef306428f09_Enabled">
    <vt:lpwstr>true</vt:lpwstr>
  </property>
  <property fmtid="{D5CDD505-2E9C-101B-9397-08002B2CF9AE}" pid="3" name="MSIP_Label_fde7aacd-7cc4-4c31-9e6f-7ef306428f09_SetDate">
    <vt:lpwstr>2025-01-15T15:39:54Z</vt:lpwstr>
  </property>
  <property fmtid="{D5CDD505-2E9C-101B-9397-08002B2CF9AE}" pid="4" name="MSIP_Label_fde7aacd-7cc4-4c31-9e6f-7ef306428f09_Method">
    <vt:lpwstr>Privileged</vt:lpwstr>
  </property>
  <property fmtid="{D5CDD505-2E9C-101B-9397-08002B2CF9AE}" pid="5" name="MSIP_Label_fde7aacd-7cc4-4c31-9e6f-7ef306428f09_Name">
    <vt:lpwstr>_PUBLICO</vt:lpwstr>
  </property>
  <property fmtid="{D5CDD505-2E9C-101B-9397-08002B2CF9AE}" pid="6" name="MSIP_Label_fde7aacd-7cc4-4c31-9e6f-7ef306428f09_SiteId">
    <vt:lpwstr>ab9bba98-684a-43fb-add8-9c2bebede229</vt:lpwstr>
  </property>
  <property fmtid="{D5CDD505-2E9C-101B-9397-08002B2CF9AE}" pid="7" name="MSIP_Label_fde7aacd-7cc4-4c31-9e6f-7ef306428f09_ActionId">
    <vt:lpwstr>75e85a23-b19a-4e23-b874-b89c388bce97</vt:lpwstr>
  </property>
  <property fmtid="{D5CDD505-2E9C-101B-9397-08002B2CF9AE}" pid="8" name="MSIP_Label_fde7aacd-7cc4-4c31-9e6f-7ef306428f09_ContentBits">
    <vt:lpwstr>1</vt:lpwstr>
  </property>
</Properties>
</file>

<file path=docProps/thumbnail.jpeg>
</file>